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7" r:id="rId11"/>
    <p:sldId id="262" r:id="rId12"/>
    <p:sldId id="272" r:id="rId13"/>
    <p:sldId id="274" r:id="rId14"/>
    <p:sldId id="275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4106161-thum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6" y="5566834"/>
            <a:ext cx="1262063" cy="129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th (1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38752"/>
            <a:ext cx="1214438" cy="161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tradicii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6" y="190500"/>
            <a:ext cx="1203325" cy="155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logo_Spec-obrazov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6" y="5334001"/>
            <a:ext cx="11207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7622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095756"/>
            <a:ext cx="8229600" cy="45254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56b5ba9a8e78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9" y="5905501"/>
            <a:ext cx="1901825" cy="82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F02DE9D-7FDB-4E7A-B3EE-4378615CADC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Рисунок 6" descr="022-867x1200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75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7" descr="tradicii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6" y="190500"/>
            <a:ext cx="1203325" cy="155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862110"/>
          </a:solidFill>
          <a:latin typeface="Monotype Corsiva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62110"/>
          </a:solidFill>
          <a:latin typeface="Monotype Corsiva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5A160B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A160B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5A160B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5A160B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5A160B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342584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501122" cy="5809848"/>
          </a:xfrm>
        </p:spPr>
        <p:txBody>
          <a:bodyPr>
            <a:normAutofit/>
          </a:bodyPr>
          <a:lstStyle/>
          <a:p>
            <a:endParaRPr lang="ru-RU" sz="35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500" u="sng" dirty="0" smtClean="0">
              <a:solidFill>
                <a:srgbClr val="002060"/>
              </a:solidFill>
            </a:endParaRPr>
          </a:p>
          <a:p>
            <a:r>
              <a:rPr lang="ru-RU" sz="3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комплексного психолого-медико-педагогического обследования обучающихся  </a:t>
            </a:r>
          </a:p>
          <a:p>
            <a:r>
              <a:rPr lang="ru-RU" sz="3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классов с ЗПР по АООП НОО.</a:t>
            </a:r>
            <a:endParaRPr lang="ru-RU" sz="4800" b="1" u="sng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педагог-психолог, </a:t>
            </a: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учитель-дефектолог </a:t>
            </a: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МБКДУ «ЦПППН»</a:t>
            </a: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структурное подразделение</a:t>
            </a: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«ТПМПК»</a:t>
            </a:r>
          </a:p>
          <a:p>
            <a:pPr algn="r"/>
            <a:r>
              <a:rPr lang="ru-RU" sz="1900" dirty="0" smtClean="0">
                <a:solidFill>
                  <a:srgbClr val="002060"/>
                </a:solidFill>
              </a:rPr>
              <a:t>Авдеева Анна Леонидовна  </a:t>
            </a:r>
          </a:p>
          <a:p>
            <a:endParaRPr lang="ru-RU" sz="4800" b="1" u="sng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1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0"/>
            <a:ext cx="8572560" cy="6643710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итогов комплексного </a:t>
            </a:r>
            <a:r>
              <a:rPr lang="ru-RU" sz="1600" b="1" dirty="0" err="1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обследования обучающихся 4-х классов по АООП НОО с ЗПР.</a:t>
            </a:r>
            <a:endParaRPr lang="ru-RU" sz="16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5139458"/>
              </p:ext>
            </p:extLst>
          </p:nvPr>
        </p:nvGraphicFramePr>
        <p:xfrm>
          <a:off x="-214345" y="714357"/>
          <a:ext cx="9644130" cy="600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8961"/>
                <a:gridCol w="980392"/>
                <a:gridCol w="923055"/>
                <a:gridCol w="951724"/>
                <a:gridCol w="951724"/>
                <a:gridCol w="888274"/>
              </a:tblGrid>
              <a:tr h="333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2019-2020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9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4 классе по АООП НОО обучающихся с ЗПР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8 (11%)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(1 %)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2(3%)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4 классе по АООП НОО слабослышащих обучающихся с </a:t>
                      </a:r>
                      <a:r>
                        <a:rPr lang="ru-RU" sz="1200" b="1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 ЗПР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(1%)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9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ООО обучающихся с ЗПР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54 (75%)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90 (89%)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73(85%)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62 (83%)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43 (88%)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обучающихся с ЛУО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3 (4%)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1 (1%)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4 (5%)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НОО обучающихся с НОДА при ЗПР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(1 %)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ООП ООО (снятие диагноза)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4 (6%)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6 (5 %)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7 (8%)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1(1%)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3 (6%)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6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АООП ООО слабовидящих обучающихся  с учетом психофизических особенностей обучающихся с ЗПР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(2%)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ООО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слабослышащих обучающихся с учетом психофизических особенностей обучающихся с ЗПР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(2%)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Не принято решение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3 (4%)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3 (4%)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5 (6%)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4 (5%)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 (2%)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541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643710"/>
          </a:xfrm>
        </p:spPr>
        <p:txBody>
          <a:bodyPr/>
          <a:lstStyle/>
          <a:p>
            <a:pPr>
              <a:buNone/>
            </a:pPr>
            <a:endParaRPr lang="ru-RU" sz="2800" b="1" u="sng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u="sng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</a:pPr>
            <a:endParaRPr lang="ru-RU" sz="2800" b="1" u="sng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положительном плане отмечены: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Своевременная и качественная подготовка пакета документов на ПМПК. 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специалистами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ОО родителей (законных представителей) детей к решению ПМПК.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Отмечена результативность работы педагогов, работающих по АООП обучающихся с ЗПР.</a:t>
            </a:r>
          </a:p>
          <a:p>
            <a:pPr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41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501122" cy="6572272"/>
          </a:xfrm>
        </p:spPr>
        <p:txBody>
          <a:bodyPr/>
          <a:lstStyle/>
          <a:p>
            <a:pPr algn="ctr">
              <a:buNone/>
            </a:pPr>
            <a:r>
              <a:rPr lang="ru-RU" sz="2800" b="1" u="sng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Проблемные зоны:</a:t>
            </a:r>
          </a:p>
          <a:p>
            <a:pPr algn="ctr">
              <a:buNone/>
            </a:pPr>
            <a:endParaRPr lang="ru-RU" sz="2800" b="1" u="sng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r>
              <a:rPr lang="ru-RU" sz="2400" b="1" i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Завышение оценки достижений обучающихся в сравнении с актуальным уровнем развития ребенка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 дальнейшем не позволит ребенку успешно осваивать программу обучения в ООО. Данный факт затруднил работу специалистов ПМПК в рамках подбора соответствующего образовательного маршрута, в связи с тем, что ребенок имеет положительные оценки.</a:t>
            </a:r>
          </a:p>
          <a:p>
            <a:pPr lvl="0"/>
            <a:endParaRPr lang="ru-RU" sz="20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i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дефектологического сопровождения во всех ОО (учреждениях).</a:t>
            </a:r>
          </a:p>
          <a:p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86808" cy="628654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5">
                    <a:lumMod val="25000"/>
                  </a:schemeClr>
                </a:solidFill>
              </a:rPr>
              <a:t>Предложения:</a:t>
            </a:r>
          </a:p>
          <a:p>
            <a:pPr algn="ctr">
              <a:buNone/>
            </a:pPr>
            <a:endParaRPr lang="ru-RU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0"/>
            <a:r>
              <a:rPr lang="ru-RU" sz="2400" i="1" dirty="0" smtClean="0">
                <a:solidFill>
                  <a:schemeClr val="accent5">
                    <a:lumMod val="25000"/>
                  </a:schemeClr>
                </a:solidFill>
              </a:rPr>
              <a:t>Обеспечить 100% систематическое психолого-педагогическое сопровождение данной  категории детей.</a:t>
            </a:r>
          </a:p>
          <a:p>
            <a:pPr lvl="0"/>
            <a:r>
              <a:rPr lang="ru-RU" sz="2400" i="1" dirty="0" smtClean="0">
                <a:solidFill>
                  <a:schemeClr val="accent5">
                    <a:lumMod val="25000"/>
                  </a:schemeClr>
                </a:solidFill>
              </a:rPr>
              <a:t>Активизировать разъяснительную работу с родителями по вопросу необходимости медицинского сопровождения обучающихся врачом-невропатологом, психиатром на всех этапах обучения.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/>
                </a:solidFill>
              </a:rPr>
              <a:t> </a:t>
            </a:r>
          </a:p>
          <a:p>
            <a:endParaRPr lang="ru-RU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0" indent="0" algn="ctr">
              <a:buNone/>
            </a:pPr>
            <a:endParaRPr lang="ru-RU" sz="44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5">
                    <a:lumMod val="2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31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29684" cy="59626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 2019-2020 учебном году в образовательных организациях (учреждениях)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Соликамского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 функционировало четыре четвертых класса-комплекта для обучающихся с ЗПР, в которых обучалось 49 человек.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297810"/>
              </p:ext>
            </p:extLst>
          </p:nvPr>
        </p:nvGraphicFramePr>
        <p:xfrm>
          <a:off x="214281" y="2071680"/>
          <a:ext cx="8643999" cy="400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158"/>
                <a:gridCol w="2457606"/>
                <a:gridCol w="2415235"/>
                <a:gridCol w="2161000"/>
              </a:tblGrid>
              <a:tr h="927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классов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обучающихся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ОШ №2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ОШ №</a:t>
                      </a:r>
                      <a:r>
                        <a:rPr lang="ru-RU" sz="2000" b="1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endParaRPr lang="ru-RU" sz="2000" b="1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№12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2000" b="1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(10)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086754" cy="60341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В мае 2019-2020 учебного года проведено комплексное </a:t>
            </a:r>
            <a:r>
              <a:rPr lang="ru-RU" dirty="0" err="1" smtClean="0">
                <a:solidFill>
                  <a:srgbClr val="002060"/>
                </a:solidFill>
              </a:rPr>
              <a:t>психолого-медико-педагогическое</a:t>
            </a:r>
            <a:r>
              <a:rPr lang="ru-RU" dirty="0" smtClean="0">
                <a:solidFill>
                  <a:srgbClr val="002060"/>
                </a:solidFill>
              </a:rPr>
              <a:t> обследование обучающихся 4-х классов с ЗПР заочно (дистанционно).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Всего обследовано 49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086754" cy="19764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35824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Анамнестические данные:</a:t>
            </a:r>
          </a:p>
          <a:p>
            <a:pPr algn="ctr">
              <a:buNone/>
            </a:pPr>
            <a:endParaRPr lang="ru-RU" sz="2400" u="sng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chemeClr val="accent5">
                    <a:lumMod val="50000"/>
                  </a:schemeClr>
                </a:solidFill>
              </a:rPr>
              <a:t>наследственность отягощена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– 5 человек, что составляет 10% от общего количества обучающихся в 4-х классах по АООП НОО с ЗПР; 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chemeClr val="accent5">
                    <a:lumMod val="50000"/>
                  </a:schemeClr>
                </a:solidFill>
              </a:rPr>
              <a:t>дублировали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 36 человек, что составляет 73%  от общего количества обучающихся в 4-х классах по АООП НОО с ЗПР.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71500" y="285750"/>
            <a:ext cx="7943850" cy="5891213"/>
          </a:xfrm>
        </p:spPr>
        <p:txBody>
          <a:bodyPr/>
          <a:lstStyle/>
          <a:p>
            <a:pPr algn="ctr"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Коррекционно-образовательный процесс:</a:t>
            </a:r>
            <a:endParaRPr lang="ru-RU" sz="28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4 педагога;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Общий стаж работы: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до 5 лет – 2 человека, что составляет 50% от общего количества педагогов, работающих в 4-х классах по АООП НОО с ЗПР;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10-15 лет – 1  человек, что составляет 25% от общего количества педагогов, работающих в 4-х классах по АООП НОО с ЗПР, что указывает на достаточный опыт работы педагогов;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до 5 лет – 2 человека, что составляет 50% от общего количества педагогов, работающих в 4-х классах по АООП НОО с ЗПР;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88" y="214313"/>
            <a:ext cx="8501062" cy="6286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accent5">
                    <a:lumMod val="25000"/>
                  </a:schemeClr>
                </a:solidFill>
              </a:rPr>
              <a:t> педагогический стаж работы педагогов с обучающимися с ЗПР: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>до 5 лет – 3  человека, что 75% от общего количества педагогов, работающих в 4-х классах по АООП НОО с ЗПР;</a:t>
            </a: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>более 10 лет – 1 человека, что 25% от общего количества педагогов, работающих в 4-х классах по АООП НОО с ЗПР;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2"/>
              </a:solidFill>
            </a:endParaRPr>
          </a:p>
          <a:p>
            <a:pPr lvl="0">
              <a:buNone/>
            </a:pPr>
            <a:endParaRPr lang="ru-RU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500062"/>
            <a:ext cx="8086754" cy="6357937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5">
                    <a:lumMod val="25000"/>
                  </a:schemeClr>
                </a:solidFill>
              </a:rPr>
              <a:t>Квалификация педагогов:</a:t>
            </a:r>
            <a:endParaRPr lang="ru-RU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400" b="1" u="sng" dirty="0" smtClean="0">
                <a:solidFill>
                  <a:schemeClr val="accent5">
                    <a:lumMod val="25000"/>
                  </a:schemeClr>
                </a:solidFill>
              </a:rPr>
              <a:t>Не имеют квалификационную категорию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–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2 человека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>, что составляет 50% от общего количества педагогов, работающих в 4-х классах по АООП НОО с ЗПР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  <a:cs typeface="Times New Roman" pitchFamily="18" charset="0"/>
            </a:endParaRPr>
          </a:p>
          <a:p>
            <a:r>
              <a:rPr lang="en-US" sz="2400" b="1" u="sng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I </a:t>
            </a:r>
            <a:r>
              <a:rPr lang="ru-RU" sz="2400" b="1" u="sng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 квалификационная категория </a:t>
            </a: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>2 человека, что составляет 50% от общего количества педагогов, работающих в   4-х классах по АООП НОО с ЗПР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;</a:t>
            </a:r>
          </a:p>
          <a:p>
            <a:r>
              <a:rPr lang="ru-RU" sz="2400" b="1" i="1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К сожалению, высшую квалификационную категорию не имеет ни один из педагогов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00063" y="357188"/>
            <a:ext cx="8358187" cy="6072187"/>
          </a:xfrm>
        </p:spPr>
        <p:txBody>
          <a:bodyPr>
            <a:normAutofit/>
          </a:bodyPr>
          <a:lstStyle/>
          <a:p>
            <a:endParaRPr lang="ru-RU" sz="2400" b="1" u="sng" dirty="0" smtClean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400" b="1" u="sng" dirty="0" smtClean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400" u="sng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u="sng" dirty="0" smtClean="0">
                <a:solidFill>
                  <a:schemeClr val="accent5">
                    <a:lumMod val="25000"/>
                  </a:schemeClr>
                </a:solidFill>
              </a:rPr>
              <a:t> Курсы повышения квалификации прошли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400" dirty="0" smtClean="0"/>
              <a:t>2 человека, что составляет 50% от общего количества педагогов, работающих в   4-х классах по АООП НОО с ЗПР, </a:t>
            </a:r>
            <a:r>
              <a:rPr lang="ru-RU" sz="2400" i="1" dirty="0" smtClean="0">
                <a:solidFill>
                  <a:srgbClr val="002060"/>
                </a:solidFill>
              </a:rPr>
              <a:t>что недопустимо в современных условиях образования.</a:t>
            </a:r>
            <a:endParaRPr lang="ru-RU" sz="2600" i="1" dirty="0" smtClean="0">
              <a:solidFill>
                <a:srgbClr val="002060"/>
              </a:solidFill>
            </a:endParaRPr>
          </a:p>
          <a:p>
            <a:endParaRPr lang="ru-RU" sz="26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итогам комплексного обследования получены следующие результаты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(выданы следующие рекомендации ПМПК):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4028041"/>
              </p:ext>
            </p:extLst>
          </p:nvPr>
        </p:nvGraphicFramePr>
        <p:xfrm>
          <a:off x="214282" y="1071545"/>
          <a:ext cx="8643998" cy="558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в 4 классе по АООП НОО обучающихся с ЗПР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  <a:r>
                        <a:rPr lang="ru-RU" sz="1400" b="1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учебный год</a:t>
                      </a:r>
                      <a:endParaRPr lang="ru-RU" sz="14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ООО обучающихся с ЗПР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(88%)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обучающихся с ЛУО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НОО обучающихся с НОДА при ЗПР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ООП ООО (снятие диагноза)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(6%)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АООП ООО слабовидящих обучающихся  с учетом психофизических особенностей обучающихся с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ЗПР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(2%)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Обучение в 5 классе по АООП ООО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слабослышащих обучающихся с учетом психофизических особенностей обучающихся с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ЗПР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(2%)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Не принято решение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(2%)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3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1352</TotalTime>
  <Words>897</Words>
  <Application>Microsoft Office PowerPoint</Application>
  <PresentationFormat>Экран (4:3)</PresentationFormat>
  <Paragraphs>171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Презентация3</vt:lpstr>
      <vt:lpstr> </vt:lpstr>
      <vt:lpstr>Слайд 2</vt:lpstr>
      <vt:lpstr>Слайд 3</vt:lpstr>
      <vt:lpstr>  </vt:lpstr>
      <vt:lpstr>Слайд 5</vt:lpstr>
      <vt:lpstr>Слайд 6</vt:lpstr>
      <vt:lpstr>Слайд 7</vt:lpstr>
      <vt:lpstr>Слайд 8</vt:lpstr>
      <vt:lpstr>Слайд 9</vt:lpstr>
      <vt:lpstr>   </vt:lpstr>
      <vt:lpstr> 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user</cp:lastModifiedBy>
  <cp:revision>129</cp:revision>
  <dcterms:created xsi:type="dcterms:W3CDTF">2015-04-22T05:37:54Z</dcterms:created>
  <dcterms:modified xsi:type="dcterms:W3CDTF">2020-06-17T08:11:34Z</dcterms:modified>
</cp:coreProperties>
</file>